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7" r:id="rId2"/>
    <p:sldId id="274" r:id="rId3"/>
    <p:sldId id="358" r:id="rId4"/>
    <p:sldId id="333" r:id="rId5"/>
    <p:sldId id="473" r:id="rId6"/>
    <p:sldId id="334" r:id="rId7"/>
    <p:sldId id="359" r:id="rId8"/>
    <p:sldId id="459" r:id="rId9"/>
    <p:sldId id="460" r:id="rId10"/>
    <p:sldId id="474" r:id="rId11"/>
    <p:sldId id="364" r:id="rId12"/>
    <p:sldId id="365" r:id="rId13"/>
    <p:sldId id="367" r:id="rId14"/>
    <p:sldId id="369" r:id="rId15"/>
    <p:sldId id="373" r:id="rId16"/>
    <p:sldId id="372" r:id="rId17"/>
    <p:sldId id="371" r:id="rId18"/>
    <p:sldId id="377" r:id="rId19"/>
    <p:sldId id="379" r:id="rId20"/>
    <p:sldId id="386" r:id="rId21"/>
    <p:sldId id="389" r:id="rId22"/>
    <p:sldId id="387" r:id="rId23"/>
    <p:sldId id="428" r:id="rId24"/>
    <p:sldId id="429" r:id="rId25"/>
    <p:sldId id="461" r:id="rId26"/>
    <p:sldId id="462" r:id="rId27"/>
    <p:sldId id="430" r:id="rId28"/>
    <p:sldId id="432" r:id="rId29"/>
    <p:sldId id="433" r:id="rId30"/>
    <p:sldId id="437" r:id="rId31"/>
    <p:sldId id="463" r:id="rId32"/>
    <p:sldId id="439" r:id="rId33"/>
    <p:sldId id="440" r:id="rId34"/>
    <p:sldId id="441" r:id="rId35"/>
    <p:sldId id="442" r:id="rId36"/>
    <p:sldId id="443" r:id="rId37"/>
    <p:sldId id="446" r:id="rId38"/>
    <p:sldId id="464" r:id="rId39"/>
    <p:sldId id="465" r:id="rId40"/>
    <p:sldId id="444" r:id="rId41"/>
    <p:sldId id="466" r:id="rId42"/>
    <p:sldId id="477" r:id="rId43"/>
    <p:sldId id="478" r:id="rId44"/>
    <p:sldId id="479" r:id="rId45"/>
    <p:sldId id="480" r:id="rId46"/>
    <p:sldId id="481" r:id="rId47"/>
    <p:sldId id="482" r:id="rId48"/>
    <p:sldId id="485" r:id="rId49"/>
    <p:sldId id="487" r:id="rId50"/>
    <p:sldId id="488" r:id="rId51"/>
    <p:sldId id="490" r:id="rId52"/>
    <p:sldId id="491" r:id="rId53"/>
    <p:sldId id="492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  <p:sldId id="511" r:id="rId70"/>
    <p:sldId id="512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5" autoAdjust="0"/>
    <p:restoredTop sz="81988" autoAdjust="0"/>
  </p:normalViewPr>
  <p:slideViewPr>
    <p:cSldViewPr snapToGrid="0" snapToObjects="1">
      <p:cViewPr varScale="1">
        <p:scale>
          <a:sx n="65" d="100"/>
          <a:sy n="65" d="100"/>
        </p:scale>
        <p:origin x="6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27BA-E620-4B31-90FF-596CD1140ED8}" type="datetimeFigureOut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FD7C5-18AD-484E-8BF8-F54EABEE53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2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FF7C0A-4974-4C28-821B-ECC9AB88AB35}" type="datetimeFigureOut">
              <a:rPr lang="zh-CN" altLang="en-US"/>
              <a:pPr>
                <a:defRPr/>
              </a:pPr>
              <a:t>2019/11/2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EAAB6E-5B0C-4403-BCAE-4497F7111D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535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02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5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2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47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72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039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7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4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0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61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6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67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1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45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001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92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83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53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72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09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063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5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69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6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53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" y="4686499"/>
            <a:ext cx="6581978" cy="4439841"/>
          </a:xfrm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96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325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6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79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44986-2358-4142-AD06-DFF7A04A80BB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4849" y="-268288"/>
            <a:ext cx="6003925" cy="4503738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33" y="4461367"/>
            <a:ext cx="6823622" cy="575892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3870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976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96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72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左下是斜坡式边缘，右上是阶梯边缘，下面是屋顶状边缘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斜坡边缘宽度为</a:t>
                </a:r>
                <a:r>
                  <a:rPr lang="en-US" altLang="zh-CN" dirty="0" smtClean="0"/>
                  <a:t>9</a:t>
                </a:r>
                <a:r>
                  <a:rPr lang="zh-CN" altLang="en-US" dirty="0" smtClean="0"/>
                  <a:t>个像素，阶梯宽度为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个像素，屋顶宽度为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个像素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对于一维函数</a:t>
                </a:r>
                <a:r>
                  <a:rPr lang="en-US" altLang="zh-CN" dirty="0" smtClean="0"/>
                  <a:t>f(x)</a:t>
                </a:r>
                <a:r>
                  <a:rPr lang="zh-CN" altLang="en-US" dirty="0" smtClean="0"/>
                  <a:t>，其一阶微分的基本定义是差值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𝑓/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𝑥=𝑓(𝑥+1)−𝑓(𝑥)</a:t>
                </a:r>
                <a:endParaRPr lang="en-US" altLang="zh-CN" b="0" dirty="0" smtClean="0"/>
              </a:p>
              <a:p>
                <a:r>
                  <a:rPr lang="zh-CN" altLang="en-US" b="0" i="1" dirty="0" smtClean="0">
                    <a:latin typeface="Cambria Math" panose="02040503050406030204" pitchFamily="18" charset="0"/>
                  </a:rPr>
                  <a:t>当函数中只有一个变量时，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/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CN" b="0" i="1" dirty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0" i="1" dirty="0" err="1" smtClean="0">
                    <a:latin typeface="Cambria Math" panose="02040503050406030204" pitchFamily="18" charset="0"/>
                  </a:rPr>
                  <a:t>df</a:t>
                </a:r>
                <a:r>
                  <a:rPr lang="en-US" altLang="zh-CN" b="0" i="1" dirty="0" smtClean="0">
                    <a:latin typeface="Cambria Math" panose="02040503050406030204" pitchFamily="18" charset="0"/>
                  </a:rPr>
                  <a:t>/dx;</a:t>
                </a:r>
              </a:p>
              <a:p>
                <a:r>
                  <a:rPr lang="zh-CN" altLang="en-US" b="0" i="1" dirty="0" smtClean="0">
                    <a:latin typeface="Cambria Math" panose="02040503050406030204" pitchFamily="18" charset="0"/>
                  </a:rPr>
                  <a:t>二阶微分定义为差分：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²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/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𝜕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²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=𝑓(𝑥+1)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+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𝑓(𝑥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−1)−2𝑓(𝑥)</a:t>
                </a:r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868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5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57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725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64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785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25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2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826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695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4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00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1980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96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358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57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917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8438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4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187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296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0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8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7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93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7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9D0CE-3509-4E8E-949A-C3B880888C19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4A5D-2D4C-48A6-9A48-87ECFC60EE0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BD2C2-5F06-4EB4-AA87-EEFF857BE0DF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D486A-7E39-48E9-A9C0-1AF796321D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F839-85B4-490C-82F0-8D97F31AC371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118E4-4D2D-4361-A2A6-3CB632E74E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4D79-EB92-44CB-98BB-E2E6F3C0DA81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6CDA1-B2C2-440A-BCF6-820C15D1F7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页脚占位符 3"/>
          <p:cNvSpPr txBox="1">
            <a:spLocks/>
          </p:cNvSpPr>
          <p:nvPr userDrawn="1"/>
        </p:nvSpPr>
        <p:spPr>
          <a:xfrm>
            <a:off x="811212" y="6356350"/>
            <a:ext cx="458059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Lecture 10: Edge Detection – Part 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605860-D548-4C5C-854B-99C91562E0AA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0A4604-B824-4190-ACE8-B9585E4AAD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9304-0DCC-47C2-A532-658D86D85960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52AB-F780-40DC-9AB9-526E1D1B4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845AC-A052-400C-97B6-526A9F50826C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1AB9A-F41A-406D-AB88-0305D75E3F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EE260-56CF-468C-8163-CD7E19B31C05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E7FE-DE3D-4C46-A677-557FD82B16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9854F-058A-4572-930E-050491A781D6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C42A5-0ABC-44CD-B4EB-8F5B87A98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4C065-3EFE-44FD-A64E-45E7994D321C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3C49-B6E2-40A5-99C7-9382D8273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5AA2-E93C-44D0-B3A3-940565E0878B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4151-1742-42C8-9AF0-5818D0A2B7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1E4E640-7AC0-482D-946F-1062DD5F0FDD}" type="datetime1">
              <a:rPr lang="en-US" altLang="zh-CN" smtClean="0"/>
              <a:pPr>
                <a:defRPr/>
              </a:pPr>
              <a:t>11/2/2019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7761CF3-31AE-4790-9838-D5D772E3B4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82883"/>
            <a:ext cx="7772400" cy="3239070"/>
          </a:xfrm>
        </p:spPr>
        <p:txBody>
          <a:bodyPr/>
          <a:lstStyle/>
          <a:p>
            <a:r>
              <a:rPr lang="en-US" altLang="zh-CN" dirty="0" smtClean="0"/>
              <a:t>Computer Vision</a:t>
            </a:r>
            <a:br>
              <a:rPr lang="en-US" altLang="zh-CN" dirty="0" smtClean="0"/>
            </a:br>
            <a:r>
              <a:rPr lang="en-US" altLang="zh-CN" sz="3200" dirty="0" smtClean="0"/>
              <a:t>Lecture 10: Edge Detection</a:t>
            </a:r>
            <a:br>
              <a:rPr lang="en-US" altLang="zh-CN" sz="3200" dirty="0" smtClean="0"/>
            </a:br>
            <a:r>
              <a:rPr lang="en-US" altLang="zh-CN" sz="3200" dirty="0" smtClean="0"/>
              <a:t>Part I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5572" y="204958"/>
            <a:ext cx="413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School of Software, SJTU</a:t>
            </a:r>
            <a:endParaRPr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 descr="sjtu_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"/>
            <a:ext cx="886626" cy="882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1D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98" y="1525789"/>
            <a:ext cx="5629275" cy="19050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294208" y="1840375"/>
            <a:ext cx="659757" cy="6379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94208" y="2708476"/>
            <a:ext cx="659757" cy="625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665" y="3777776"/>
            <a:ext cx="5029200" cy="1905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319287" y="4112934"/>
            <a:ext cx="659757" cy="608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38265" y="4951249"/>
            <a:ext cx="659757" cy="6161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under Noise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1638299"/>
            <a:ext cx="7527329" cy="475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under Noise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199" y="1600200"/>
            <a:ext cx="8086725" cy="4525963"/>
          </a:xfrm>
        </p:spPr>
        <p:txBody>
          <a:bodyPr/>
          <a:lstStyle/>
          <a:p>
            <a:endParaRPr lang="en-US" altLang="zh-CN" sz="3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713" y="1603410"/>
            <a:ext cx="7611834" cy="4733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under Noise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619250"/>
            <a:ext cx="7886700" cy="418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under Noise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1627662"/>
            <a:ext cx="7858125" cy="469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199" y="1600200"/>
            <a:ext cx="7598907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612" y="1600200"/>
            <a:ext cx="77667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264" y="1473803"/>
            <a:ext cx="7989471" cy="500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4282633" y="409743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502549" y="429420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689674" y="4527633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99949" y="473790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21799" y="491345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466385" y="495010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59967" y="4743684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41975" y="4548837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847138" y="4330839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629140" y="4124417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85313" y="4114767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95588" y="4336617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405863" y="4523742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16138" y="4745592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26413" y="4955867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469758" y="4516058"/>
            <a:ext cx="219916" cy="1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62708" y="4112837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627233" y="4323112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691608" y="4730162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045858" y="4730159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56133" y="4952009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466408" y="5150709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822572" y="5152634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901883" y="4952012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35308" y="5150712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950588" y="4319264"/>
            <a:ext cx="289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346063" y="4737889"/>
            <a:ext cx="289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567913" y="4959739"/>
            <a:ext cx="289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054042" y="5171920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688235" y="5160383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343649" y="5173888"/>
            <a:ext cx="0" cy="19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284558" y="4311537"/>
            <a:ext cx="21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1600200"/>
            <a:ext cx="7443787" cy="4590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1619250"/>
            <a:ext cx="72862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Edge Detection Fundamentals</a:t>
            </a:r>
          </a:p>
          <a:p>
            <a:r>
              <a:rPr lang="en-US" altLang="zh-CN" dirty="0" smtClean="0"/>
              <a:t>Line Fitting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" y="1619250"/>
            <a:ext cx="83549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0" y="1581150"/>
            <a:ext cx="7543800" cy="436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49" y="1619250"/>
            <a:ext cx="77152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Detection Filters for 2D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17" y="1600200"/>
            <a:ext cx="8146858" cy="42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Three fundamental steps in edge detection: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Image smoothing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to reduce the effects of noise.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Detection of edge points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to find all image points that are potential candidates to become  edge points.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Edge localization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to select from the candidate edge points only the points that are true members of an edge.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Canny defined three objectives for edge detection: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6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Low error rate</a:t>
            </a:r>
            <a:r>
              <a:rPr lang="en-US" altLang="zh-CN" sz="2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All edges should be found and there  should be no spurious responses.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6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Edge points should be well localized</a:t>
            </a:r>
            <a:r>
              <a:rPr lang="en-US" altLang="zh-CN" sz="2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The edges located must be as close as possible to the true edges.</a:t>
            </a:r>
          </a:p>
          <a:p>
            <a:pPr marL="971550" lvl="1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6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Single edge point response</a:t>
            </a:r>
            <a:r>
              <a:rPr lang="en-US" altLang="zh-CN" sz="2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: The detector should return only one point for each true edge point. That is, the number of local maxima around the true edge should be minimum.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Smooth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the image with a Gaussian filter with spread </a:t>
            </a:r>
            <a:r>
              <a:rPr lang="el-GR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σ.</a:t>
            </a:r>
            <a:endParaRPr lang="en-US" altLang="zh-CN" sz="2500" dirty="0" smtClean="0">
              <a:solidFill>
                <a:schemeClr val="bg2">
                  <a:lumMod val="2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 gradient </a:t>
            </a: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magnitude and direction 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at each pixel of the smoothed image.</a:t>
            </a: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Zero out 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any pixel response less than or equal to the two neighboring pixels on either side of it, along the direction of the gradient </a:t>
            </a: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(non-maxima suppression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).</a:t>
            </a: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Track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high-magnitude contours using </a:t>
            </a:r>
            <a:r>
              <a:rPr lang="en-US" altLang="zh-CN" sz="2500" dirty="0" err="1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thresholding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25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Keep</a:t>
            </a:r>
            <a:r>
              <a:rPr lang="en-US" altLang="zh-CN" sz="25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only pixels along these contours, so weak little segments go away.</a:t>
            </a:r>
            <a:endParaRPr kumimoji="0" lang="en-US" altLang="zh-CN" sz="25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613" y="1657350"/>
            <a:ext cx="41747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9" y="1619250"/>
            <a:ext cx="4271962" cy="464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39" y="1581150"/>
            <a:ext cx="4337486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Edge detection </a:t>
            </a:r>
            <a:r>
              <a:rPr lang="en-US" altLang="zh-CN" sz="2800" dirty="0" smtClean="0"/>
              <a:t>is the process of finding meaningful transitions in an image.</a:t>
            </a:r>
          </a:p>
          <a:p>
            <a:r>
              <a:rPr lang="en-US" altLang="zh-CN" sz="2800" dirty="0" smtClean="0"/>
              <a:t>The points where sharp changes in the brightness occur typically form the border between different objects or scene parts.</a:t>
            </a:r>
          </a:p>
          <a:p>
            <a:r>
              <a:rPr lang="en-US" altLang="zh-CN" sz="2800" dirty="0" smtClean="0"/>
              <a:t>Further processing of edges into lines, curves and circular arcs result in useful features for matching and recognition.</a:t>
            </a:r>
          </a:p>
          <a:p>
            <a:r>
              <a:rPr lang="en-US" altLang="zh-CN" sz="2800" dirty="0" smtClean="0"/>
              <a:t>Initial stages of mammalian vision systems also involve detection of edges and local features.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1748450"/>
            <a:ext cx="7600950" cy="437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Non-maxima suppression: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3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Check if pixel is local maximum along gradient direction.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3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Select single max across width of the edge.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3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Requires checking interpolated pixels p and r.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3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This operation can be used with any edge operator when thin boundaries are wanted.</a:t>
            </a:r>
            <a:endParaRPr kumimoji="0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9339" y="4114746"/>
            <a:ext cx="4670585" cy="222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1619250"/>
            <a:ext cx="7057802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Hysteresis 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Use a high threshold to start edge curves, and a low threshold to continue them.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" y="3467100"/>
            <a:ext cx="783555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463" y="1619250"/>
            <a:ext cx="4452937" cy="500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1" y="1630186"/>
            <a:ext cx="7486650" cy="457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9" y="1634410"/>
            <a:ext cx="6005511" cy="450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Canny Edge Detector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dirty="0" smtClean="0">
                <a:ea typeface="宋体" pitchFamily="2" charset="-122"/>
              </a:rPr>
              <a:t>The Canny operator gives single-pixel-wide images with good continuation between adjacent pixels.</a:t>
            </a:r>
          </a:p>
          <a:p>
            <a:pPr>
              <a:spcBef>
                <a:spcPct val="50000"/>
              </a:spcBef>
            </a:pPr>
            <a:r>
              <a:rPr lang="en-US" altLang="zh-CN" sz="2800" dirty="0" smtClean="0">
                <a:ea typeface="宋体" pitchFamily="2" charset="-122"/>
              </a:rPr>
              <a:t>It is the most widely used edge operator today; no one has done better since it came out in the late 80s. Many implementations are available.</a:t>
            </a:r>
          </a:p>
          <a:p>
            <a:pPr>
              <a:spcBef>
                <a:spcPct val="50000"/>
              </a:spcBef>
            </a:pPr>
            <a:r>
              <a:rPr lang="en-US" altLang="zh-CN" sz="2800" dirty="0" smtClean="0">
                <a:ea typeface="宋体" pitchFamily="2" charset="-122"/>
              </a:rPr>
              <a:t>It is very sensitive to its parameters, which need to be adjusted for different application domains.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Linking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 smtClean="0"/>
              <a:t>Hough transform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600" dirty="0" smtClean="0"/>
              <a:t>Finding line segments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600" dirty="0" smtClean="0"/>
              <a:t>Finding circles</a:t>
            </a:r>
          </a:p>
          <a:p>
            <a:pPr lvl="0"/>
            <a:r>
              <a:rPr lang="en-US" altLang="zh-CN" sz="2800" dirty="0" smtClean="0"/>
              <a:t>Model fitting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600" dirty="0" smtClean="0"/>
              <a:t>Fitting line segments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600" dirty="0" smtClean="0"/>
              <a:t>Fitting ellipses</a:t>
            </a:r>
          </a:p>
          <a:p>
            <a:r>
              <a:rPr lang="en-US" altLang="zh-CN" sz="2800" dirty="0" smtClean="0"/>
              <a:t>Edge tracking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Fitting: Main Idea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300" dirty="0" smtClean="0"/>
              <a:t>Choose a parametric model to represent a set of features</a:t>
            </a:r>
          </a:p>
          <a:p>
            <a:pPr lvl="0"/>
            <a:r>
              <a:rPr lang="en-US" altLang="zh-CN" sz="2300" dirty="0" smtClean="0"/>
              <a:t>Membership criterion is not local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/>
              <a:t>Cannot tell whether a point belongs to a given model just by looking at that point</a:t>
            </a:r>
          </a:p>
          <a:p>
            <a:pPr lvl="0"/>
            <a:r>
              <a:rPr lang="en-US" altLang="zh-CN" sz="2300" dirty="0" smtClean="0"/>
              <a:t>Three main questions: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/>
              <a:t>What model represents this set of features best?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/>
              <a:t>Which of several model instances gets which feature?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/>
              <a:t>How many model instances are there?</a:t>
            </a:r>
          </a:p>
          <a:p>
            <a:pPr lvl="0"/>
            <a:r>
              <a:rPr lang="en-US" altLang="zh-CN" sz="2300" dirty="0" smtClean="0"/>
              <a:t>Computational complexity is important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/>
              <a:t>It is infeasible to examine every possible set of parameters and every possible combination of features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3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 altLang="zh-CN" sz="2800" dirty="0" smtClean="0"/>
              <a:t>Sharp changes in the image brightness occur at:</a:t>
            </a:r>
          </a:p>
          <a:p>
            <a:pPr lvl="1"/>
            <a:r>
              <a:rPr lang="en-US" altLang="zh-CN" sz="2400" dirty="0" smtClean="0"/>
              <a:t>Object boundaries</a:t>
            </a:r>
          </a:p>
          <a:p>
            <a:pPr lvl="2"/>
            <a:r>
              <a:rPr lang="en-US" altLang="zh-CN" sz="2000" dirty="0" smtClean="0"/>
              <a:t>A light object may lie on a dark background or a dark object may lie on a light background.</a:t>
            </a:r>
          </a:p>
          <a:p>
            <a:pPr lvl="1"/>
            <a:r>
              <a:rPr lang="en-US" altLang="zh-CN" sz="2400" dirty="0" smtClean="0"/>
              <a:t>Reflectance changes</a:t>
            </a:r>
          </a:p>
          <a:p>
            <a:pPr lvl="2"/>
            <a:r>
              <a:rPr lang="en-US" altLang="zh-CN" sz="2000" dirty="0" smtClean="0"/>
              <a:t>May have quite different</a:t>
            </a:r>
          </a:p>
          <a:p>
            <a:pPr lvl="2">
              <a:buNone/>
            </a:pPr>
            <a:r>
              <a:rPr lang="en-US" altLang="zh-CN" sz="2000" dirty="0" smtClean="0"/>
              <a:t>	characteristics – zebras</a:t>
            </a:r>
          </a:p>
          <a:p>
            <a:pPr lvl="2">
              <a:buNone/>
            </a:pPr>
            <a:r>
              <a:rPr lang="en-US" altLang="zh-CN" sz="2000" dirty="0" smtClean="0"/>
              <a:t>	have stripes, and leopards</a:t>
            </a:r>
          </a:p>
          <a:p>
            <a:pPr lvl="2">
              <a:buNone/>
            </a:pPr>
            <a:r>
              <a:rPr lang="en-US" altLang="zh-CN" sz="2000" dirty="0" smtClean="0"/>
              <a:t>	have spots.</a:t>
            </a:r>
          </a:p>
          <a:p>
            <a:pPr lvl="1"/>
            <a:r>
              <a:rPr lang="en-US" altLang="zh-CN" sz="2400" dirty="0" smtClean="0"/>
              <a:t>Cast shadows</a:t>
            </a:r>
          </a:p>
          <a:p>
            <a:pPr lvl="1"/>
            <a:r>
              <a:rPr lang="en-US" altLang="zh-CN" sz="2400" dirty="0" smtClean="0"/>
              <a:t>Sharp changes in surface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400" dirty="0" smtClean="0"/>
              <a:t>	orientation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0914" y="4095751"/>
            <a:ext cx="3796361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fit lines?</a:t>
            </a:r>
          </a:p>
          <a:p>
            <a:pPr lvl="1"/>
            <a:r>
              <a:rPr lang="en-US" altLang="zh-CN" dirty="0" smtClean="0"/>
              <a:t>Many objects characterized by presence of straight 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1" y="3126474"/>
            <a:ext cx="6877050" cy="304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Difficulty of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2387" y="2381250"/>
            <a:ext cx="4824413" cy="3744913"/>
          </a:xfrm>
        </p:spPr>
        <p:txBody>
          <a:bodyPr/>
          <a:lstStyle/>
          <a:p>
            <a:r>
              <a:rPr lang="en-US" altLang="zh-CN" sz="2000" b="1" dirty="0" smtClean="0"/>
              <a:t>Extra</a:t>
            </a:r>
            <a:r>
              <a:rPr lang="en-US" altLang="zh-CN" sz="2000" dirty="0" smtClean="0"/>
              <a:t> edge points (clutter), multiple models:</a:t>
            </a:r>
          </a:p>
          <a:p>
            <a:pPr lvl="1"/>
            <a:r>
              <a:rPr lang="en-US" altLang="zh-CN" sz="1800" dirty="0" smtClean="0"/>
              <a:t>which points go with which line, if any?</a:t>
            </a:r>
          </a:p>
          <a:p>
            <a:r>
              <a:rPr lang="en-US" altLang="zh-CN" sz="2000" dirty="0" smtClean="0"/>
              <a:t>Only some parts of each line detected, and some parts are </a:t>
            </a:r>
            <a:r>
              <a:rPr lang="en-US" altLang="zh-CN" sz="2000" b="1" dirty="0" smtClean="0"/>
              <a:t>missing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1800" dirty="0" smtClean="0"/>
              <a:t>how to find a line that bridges missing evidence?</a:t>
            </a:r>
          </a:p>
          <a:p>
            <a:r>
              <a:rPr lang="en-US" altLang="zh-CN" sz="2000" b="1" dirty="0" smtClean="0"/>
              <a:t>Noise</a:t>
            </a:r>
            <a:r>
              <a:rPr lang="en-US" altLang="zh-CN" sz="2000" dirty="0" smtClean="0"/>
              <a:t> in measured edge points, orientations:</a:t>
            </a:r>
          </a:p>
          <a:p>
            <a:pPr lvl="1"/>
            <a:r>
              <a:rPr lang="en-US" altLang="zh-CN" sz="1800" dirty="0" smtClean="0"/>
              <a:t>how to detect true underlying parameters?</a:t>
            </a:r>
          </a:p>
          <a:p>
            <a:pPr lvl="1"/>
            <a:endParaRPr lang="en-US" altLang="zh-CN" sz="2000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3405187" cy="454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4655" y="1519238"/>
            <a:ext cx="1358511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Voting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/>
              <a:t>It is not feasible to check all combinations of features by fitting a model to each possible subset.</a:t>
            </a:r>
          </a:p>
          <a:p>
            <a:r>
              <a:rPr lang="en-US" altLang="zh-CN" sz="2600" dirty="0" smtClean="0"/>
              <a:t>Voting is a general technique where we let each feature vote for all models that are compatible with it.</a:t>
            </a:r>
          </a:p>
          <a:p>
            <a:pPr lvl="1"/>
            <a:r>
              <a:rPr lang="en-US" altLang="zh-CN" sz="2300" dirty="0" smtClean="0"/>
              <a:t>Cycle through features, cast votes for model parameters.</a:t>
            </a:r>
          </a:p>
          <a:p>
            <a:pPr lvl="1"/>
            <a:r>
              <a:rPr lang="en-US" altLang="zh-CN" sz="2300" dirty="0" smtClean="0"/>
              <a:t>Look for model parameters that receive a lot of votes.</a:t>
            </a:r>
          </a:p>
          <a:p>
            <a:r>
              <a:rPr lang="en-US" altLang="zh-CN" sz="2600" dirty="0" smtClean="0"/>
              <a:t>Noise and clutter features will cast votes too, but typically their votes should be inconsistent with the majority of “good” features.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05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 altLang="zh-CN" sz="2600" dirty="0" smtClean="0"/>
              <a:t>The Hough transform is a method for detecting lines or curves specified by a parametric function.</a:t>
            </a:r>
          </a:p>
          <a:p>
            <a:r>
              <a:rPr lang="en-US" altLang="zh-CN" sz="2600" dirty="0" smtClean="0"/>
              <a:t>If the parameters are p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, p</a:t>
            </a:r>
            <a:r>
              <a:rPr lang="en-US" altLang="zh-CN" sz="2600" baseline="-25000" dirty="0" smtClean="0"/>
              <a:t>2</a:t>
            </a:r>
            <a:r>
              <a:rPr lang="en-US" altLang="zh-CN" sz="2600" dirty="0" smtClean="0"/>
              <a:t>, … </a:t>
            </a:r>
            <a:r>
              <a:rPr lang="en-US" altLang="zh-CN" sz="2600" dirty="0" err="1" smtClean="0"/>
              <a:t>p</a:t>
            </a:r>
            <a:r>
              <a:rPr lang="en-US" altLang="zh-CN" sz="2600" baseline="-25000" dirty="0" err="1" smtClean="0"/>
              <a:t>n</a:t>
            </a:r>
            <a:r>
              <a:rPr lang="en-US" altLang="zh-CN" sz="2600" dirty="0" smtClean="0"/>
              <a:t>, then the Hough procedure uses an n-dimensional accumulator array in which it accumulates votes for the correct parameters of the lines or curves found on the image.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6" y="4508293"/>
            <a:ext cx="6543674" cy="18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07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	</a:t>
            </a:r>
            <a:r>
              <a:rPr lang="en-US" altLang="zh-CN" sz="2600" dirty="0" smtClean="0"/>
              <a:t>Connection between image (</a:t>
            </a:r>
            <a:r>
              <a:rPr lang="en-US" altLang="zh-CN" sz="2600" dirty="0" err="1" smtClean="0"/>
              <a:t>x,y</a:t>
            </a:r>
            <a:r>
              <a:rPr lang="en-US" altLang="zh-CN" sz="2600" dirty="0" smtClean="0"/>
              <a:t>) and Hough (</a:t>
            </a:r>
            <a:r>
              <a:rPr lang="en-US" altLang="zh-CN" sz="2600" dirty="0" err="1" smtClean="0"/>
              <a:t>m,b</a:t>
            </a:r>
            <a:r>
              <a:rPr lang="en-US" altLang="zh-CN" sz="2600" dirty="0" smtClean="0"/>
              <a:t>) spaces</a:t>
            </a:r>
          </a:p>
          <a:p>
            <a:pPr lvl="1"/>
            <a:r>
              <a:rPr lang="en-US" altLang="zh-CN" sz="2400" dirty="0" smtClean="0"/>
              <a:t>A line in the image corresponds to a point in Hough space</a:t>
            </a:r>
          </a:p>
          <a:p>
            <a:pPr lvl="1"/>
            <a:r>
              <a:rPr lang="en-US" altLang="zh-CN" sz="2400" dirty="0" smtClean="0"/>
              <a:t>To go from image space to Hough space:</a:t>
            </a:r>
          </a:p>
          <a:p>
            <a:pPr lvl="2"/>
            <a:r>
              <a:rPr lang="en-US" altLang="zh-CN" sz="2000" dirty="0" smtClean="0"/>
              <a:t>given a set of points (</a:t>
            </a:r>
            <a:r>
              <a:rPr lang="en-US" altLang="zh-CN" sz="2000" dirty="0" err="1" smtClean="0"/>
              <a:t>x,y</a:t>
            </a:r>
            <a:r>
              <a:rPr lang="en-US" altLang="zh-CN" sz="2000" dirty="0" smtClean="0"/>
              <a:t>), find all (</a:t>
            </a:r>
            <a:r>
              <a:rPr lang="en-US" altLang="zh-CN" sz="2000" dirty="0" err="1" smtClean="0"/>
              <a:t>m,b</a:t>
            </a:r>
            <a:r>
              <a:rPr lang="en-US" altLang="zh-CN" sz="2000" dirty="0" smtClean="0"/>
              <a:t>) such that y = </a:t>
            </a:r>
            <a:r>
              <a:rPr lang="en-US" altLang="zh-CN" sz="2000" dirty="0" err="1" smtClean="0"/>
              <a:t>mx</a:t>
            </a:r>
            <a:r>
              <a:rPr lang="en-US" altLang="zh-CN" sz="2000" dirty="0" smtClean="0"/>
              <a:t> + 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4489" y="1619251"/>
            <a:ext cx="5795961" cy="201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96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	</a:t>
            </a:r>
          </a:p>
          <a:p>
            <a:pPr>
              <a:buNone/>
            </a:pPr>
            <a:r>
              <a:rPr lang="en-US" altLang="zh-CN" sz="2800" dirty="0" smtClean="0"/>
              <a:t>	</a:t>
            </a:r>
          </a:p>
          <a:p>
            <a:pPr>
              <a:buNone/>
            </a:pPr>
            <a:r>
              <a:rPr lang="en-US" altLang="zh-CN" sz="2800" dirty="0" smtClean="0"/>
              <a:t>	</a:t>
            </a:r>
            <a:r>
              <a:rPr lang="en-US" altLang="zh-CN" sz="2400" dirty="0" smtClean="0"/>
              <a:t>Connection between image (</a:t>
            </a:r>
            <a:r>
              <a:rPr lang="en-US" altLang="zh-CN" sz="2400" dirty="0" err="1" smtClean="0"/>
              <a:t>x,y</a:t>
            </a:r>
            <a:r>
              <a:rPr lang="en-US" altLang="zh-CN" sz="2400" dirty="0" smtClean="0"/>
              <a:t>) and Hough (</a:t>
            </a:r>
            <a:r>
              <a:rPr lang="en-US" altLang="zh-CN" sz="2400" dirty="0" err="1" smtClean="0"/>
              <a:t>m,b</a:t>
            </a:r>
            <a:r>
              <a:rPr lang="en-US" altLang="zh-CN" sz="2400" dirty="0" smtClean="0"/>
              <a:t>) spaces</a:t>
            </a:r>
          </a:p>
          <a:p>
            <a:pPr lvl="1"/>
            <a:r>
              <a:rPr lang="en-US" altLang="zh-CN" sz="2200" dirty="0" smtClean="0"/>
              <a:t>What does a point (x , y ) in the image space map to?</a:t>
            </a:r>
          </a:p>
          <a:p>
            <a:pPr lvl="2"/>
            <a:r>
              <a:rPr lang="en-US" altLang="zh-CN" sz="2000" dirty="0" smtClean="0"/>
              <a:t>Answer:  the solutions of b = -x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m + y</a:t>
            </a:r>
            <a:r>
              <a:rPr lang="en-US" altLang="zh-CN" sz="2000" baseline="-25000" dirty="0" smtClean="0"/>
              <a:t>0</a:t>
            </a:r>
          </a:p>
          <a:p>
            <a:pPr lvl="2"/>
            <a:r>
              <a:rPr lang="en-US" altLang="zh-CN" sz="2000" dirty="0" smtClean="0"/>
              <a:t>This is a line in Hough space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3551" y="1619250"/>
            <a:ext cx="5845957" cy="203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81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	</a:t>
            </a:r>
            <a:r>
              <a:rPr lang="en-US" altLang="zh-CN" sz="2600" dirty="0" smtClean="0"/>
              <a:t>What are the line parameters for the line that contains both (x</a:t>
            </a:r>
            <a:r>
              <a:rPr lang="en-US" altLang="zh-CN" sz="2600" baseline="-25000" dirty="0" smtClean="0"/>
              <a:t>0</a:t>
            </a:r>
            <a:r>
              <a:rPr lang="en-US" altLang="zh-CN" sz="2600" dirty="0" smtClean="0"/>
              <a:t>, y</a:t>
            </a:r>
            <a:r>
              <a:rPr lang="en-US" altLang="zh-CN" sz="2600" baseline="-25000" dirty="0" smtClean="0"/>
              <a:t>0</a:t>
            </a:r>
            <a:r>
              <a:rPr lang="en-US" altLang="zh-CN" sz="2600" dirty="0" smtClean="0"/>
              <a:t>) and (x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, y</a:t>
            </a:r>
            <a:r>
              <a:rPr lang="en-US" altLang="zh-CN" sz="2600" baseline="-25000" dirty="0" smtClean="0"/>
              <a:t>1</a:t>
            </a:r>
            <a:r>
              <a:rPr lang="en-US" altLang="zh-CN" sz="2600" dirty="0" smtClean="0"/>
              <a:t>)?</a:t>
            </a:r>
          </a:p>
          <a:p>
            <a:pPr lvl="1"/>
            <a:r>
              <a:rPr lang="en-US" altLang="zh-CN" sz="2400" dirty="0" smtClean="0"/>
              <a:t>It is the intersection of the lines b = –x</a:t>
            </a:r>
            <a:r>
              <a:rPr lang="en-US" altLang="zh-CN" sz="2600" baseline="-25000" dirty="0" smtClean="0"/>
              <a:t>0</a:t>
            </a:r>
            <a:r>
              <a:rPr lang="en-US" altLang="zh-CN" sz="2400" dirty="0" smtClean="0"/>
              <a:t>m + y</a:t>
            </a:r>
            <a:r>
              <a:rPr lang="en-US" altLang="zh-CN" sz="2600" baseline="-25000" dirty="0" smtClean="0"/>
              <a:t>0</a:t>
            </a:r>
            <a:r>
              <a:rPr lang="en-US" altLang="zh-CN" sz="2400" dirty="0" smtClean="0"/>
              <a:t> and b = –x</a:t>
            </a:r>
            <a:r>
              <a:rPr lang="en-US" altLang="zh-CN" sz="2600" baseline="-25000" dirty="0" smtClean="0"/>
              <a:t>1</a:t>
            </a:r>
            <a:r>
              <a:rPr lang="en-US" altLang="zh-CN" sz="2400" dirty="0" smtClean="0"/>
              <a:t>m + y</a:t>
            </a:r>
            <a:r>
              <a:rPr lang="en-US" altLang="zh-CN" sz="2600" baseline="-25000" dirty="0" smtClean="0"/>
              <a:t>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1619251"/>
            <a:ext cx="5810250" cy="199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5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21775" cy="838200"/>
          </a:xfrm>
        </p:spPr>
        <p:txBody>
          <a:bodyPr/>
          <a:lstStyle/>
          <a:p>
            <a:r>
              <a:rPr lang="en-US" altLang="zh-CN" b="1"/>
              <a:t>HOUGH TRANSFORM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752600"/>
            <a:ext cx="7848600" cy="4114800"/>
          </a:xfrm>
        </p:spPr>
        <p:txBody>
          <a:bodyPr/>
          <a:lstStyle/>
          <a:p>
            <a:r>
              <a:rPr lang="en-US" altLang="zh-CN"/>
              <a:t>In 1967, Hough proposed to detect line in parameter space, called Hough transform (HT) technique     </a:t>
            </a:r>
          </a:p>
        </p:txBody>
      </p:sp>
      <p:sp>
        <p:nvSpPr>
          <p:cNvPr id="568324" name="Line 4"/>
          <p:cNvSpPr>
            <a:spLocks noChangeShapeType="1"/>
          </p:cNvSpPr>
          <p:nvPr/>
        </p:nvSpPr>
        <p:spPr bwMode="auto">
          <a:xfrm>
            <a:off x="1371600" y="36576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25" name="Line 5"/>
          <p:cNvSpPr>
            <a:spLocks noChangeShapeType="1"/>
          </p:cNvSpPr>
          <p:nvPr/>
        </p:nvSpPr>
        <p:spPr bwMode="auto">
          <a:xfrm>
            <a:off x="1371600" y="3657600"/>
            <a:ext cx="0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26" name="Line 6"/>
          <p:cNvSpPr>
            <a:spLocks noChangeShapeType="1"/>
          </p:cNvSpPr>
          <p:nvPr/>
        </p:nvSpPr>
        <p:spPr bwMode="auto">
          <a:xfrm>
            <a:off x="4953000" y="36576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27" name="Line 7"/>
          <p:cNvSpPr>
            <a:spLocks noChangeShapeType="1"/>
          </p:cNvSpPr>
          <p:nvPr/>
        </p:nvSpPr>
        <p:spPr bwMode="auto">
          <a:xfrm>
            <a:off x="4953000" y="3657600"/>
            <a:ext cx="0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28" name="Text Box 8"/>
          <p:cNvSpPr txBox="1">
            <a:spLocks noChangeArrowheads="1"/>
          </p:cNvSpPr>
          <p:nvPr/>
        </p:nvSpPr>
        <p:spPr bwMode="auto">
          <a:xfrm>
            <a:off x="1212850" y="59864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x</a:t>
            </a:r>
          </a:p>
        </p:txBody>
      </p:sp>
      <p:sp>
        <p:nvSpPr>
          <p:cNvPr id="568329" name="Text Box 9"/>
          <p:cNvSpPr txBox="1">
            <a:spLocks noChangeArrowheads="1"/>
          </p:cNvSpPr>
          <p:nvPr/>
        </p:nvSpPr>
        <p:spPr bwMode="auto">
          <a:xfrm>
            <a:off x="4098925" y="3357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y</a:t>
            </a:r>
          </a:p>
        </p:txBody>
      </p:sp>
      <p:sp>
        <p:nvSpPr>
          <p:cNvPr id="568330" name="Line 10"/>
          <p:cNvSpPr>
            <a:spLocks noChangeShapeType="1"/>
          </p:cNvSpPr>
          <p:nvPr/>
        </p:nvSpPr>
        <p:spPr bwMode="auto">
          <a:xfrm>
            <a:off x="2362200" y="3886200"/>
            <a:ext cx="1219200" cy="2133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31" name="Text Box 11"/>
          <p:cNvSpPr txBox="1">
            <a:spLocks noChangeArrowheads="1"/>
          </p:cNvSpPr>
          <p:nvPr/>
        </p:nvSpPr>
        <p:spPr bwMode="auto">
          <a:xfrm>
            <a:off x="1555750" y="4005263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(x</a:t>
            </a:r>
            <a:r>
              <a:rPr kumimoji="0" lang="en-US" altLang="zh-CN" baseline="-25000">
                <a:latin typeface="Times" panose="02020603050405020304" pitchFamily="18" charset="0"/>
              </a:rPr>
              <a:t>1</a:t>
            </a:r>
            <a:r>
              <a:rPr kumimoji="0" lang="en-US" altLang="zh-CN">
                <a:latin typeface="Times" panose="02020603050405020304" pitchFamily="18" charset="0"/>
              </a:rPr>
              <a:t>,y</a:t>
            </a:r>
            <a:r>
              <a:rPr kumimoji="0" lang="en-US" altLang="zh-CN" baseline="-25000">
                <a:latin typeface="Times" panose="02020603050405020304" pitchFamily="18" charset="0"/>
              </a:rPr>
              <a:t>1</a:t>
            </a:r>
            <a:r>
              <a:rPr kumimoji="0" lang="en-US" altLang="zh-CN"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568332" name="Text Box 12"/>
          <p:cNvSpPr txBox="1">
            <a:spLocks noChangeArrowheads="1"/>
          </p:cNvSpPr>
          <p:nvPr/>
        </p:nvSpPr>
        <p:spPr bwMode="auto">
          <a:xfrm>
            <a:off x="2422525" y="41100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zh-CN" altLang="en-US">
                <a:solidFill>
                  <a:srgbClr val="00FF00"/>
                </a:solidFill>
                <a:latin typeface="Times" panose="02020603050405020304" pitchFamily="18" charset="0"/>
              </a:rPr>
              <a:t>*</a:t>
            </a:r>
          </a:p>
        </p:txBody>
      </p:sp>
      <p:sp>
        <p:nvSpPr>
          <p:cNvPr id="568333" name="Text Box 13"/>
          <p:cNvSpPr txBox="1">
            <a:spLocks noChangeArrowheads="1"/>
          </p:cNvSpPr>
          <p:nvPr/>
        </p:nvSpPr>
        <p:spPr bwMode="auto">
          <a:xfrm>
            <a:off x="2546350" y="43005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zh-CN" altLang="en-US">
                <a:solidFill>
                  <a:srgbClr val="FFFF00"/>
                </a:solidFill>
                <a:latin typeface="Times" panose="02020603050405020304" pitchFamily="18" charset="0"/>
              </a:rPr>
              <a:t>*</a:t>
            </a:r>
          </a:p>
        </p:txBody>
      </p:sp>
      <p:sp>
        <p:nvSpPr>
          <p:cNvPr id="568334" name="Text Box 14"/>
          <p:cNvSpPr txBox="1">
            <a:spLocks noChangeArrowheads="1"/>
          </p:cNvSpPr>
          <p:nvPr/>
        </p:nvSpPr>
        <p:spPr bwMode="auto">
          <a:xfrm>
            <a:off x="1549400" y="4349750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(x</a:t>
            </a:r>
            <a:r>
              <a:rPr kumimoji="0" lang="en-US" altLang="zh-CN" baseline="-25000">
                <a:latin typeface="Times" panose="02020603050405020304" pitchFamily="18" charset="0"/>
              </a:rPr>
              <a:t>2</a:t>
            </a:r>
            <a:r>
              <a:rPr kumimoji="0" lang="en-US" altLang="zh-CN">
                <a:latin typeface="Times" panose="02020603050405020304" pitchFamily="18" charset="0"/>
              </a:rPr>
              <a:t>,y</a:t>
            </a:r>
            <a:r>
              <a:rPr kumimoji="0" lang="en-US" altLang="zh-CN" baseline="-25000">
                <a:latin typeface="Times" panose="02020603050405020304" pitchFamily="18" charset="0"/>
              </a:rPr>
              <a:t>2</a:t>
            </a:r>
            <a:r>
              <a:rPr kumimoji="0" lang="en-US" altLang="zh-CN"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568335" name="Text Box 15"/>
          <p:cNvSpPr txBox="1">
            <a:spLocks noChangeArrowheads="1"/>
          </p:cNvSpPr>
          <p:nvPr/>
        </p:nvSpPr>
        <p:spPr bwMode="auto">
          <a:xfrm>
            <a:off x="4813300" y="598646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a</a:t>
            </a:r>
          </a:p>
        </p:txBody>
      </p:sp>
      <p:sp>
        <p:nvSpPr>
          <p:cNvPr id="568336" name="Text Box 16"/>
          <p:cNvSpPr txBox="1">
            <a:spLocks noChangeArrowheads="1"/>
          </p:cNvSpPr>
          <p:nvPr/>
        </p:nvSpPr>
        <p:spPr bwMode="auto">
          <a:xfrm>
            <a:off x="7708900" y="3405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b</a:t>
            </a:r>
          </a:p>
        </p:txBody>
      </p:sp>
      <p:sp>
        <p:nvSpPr>
          <p:cNvPr id="568337" name="Line 17"/>
          <p:cNvSpPr>
            <a:spLocks noChangeShapeType="1"/>
          </p:cNvSpPr>
          <p:nvPr/>
        </p:nvSpPr>
        <p:spPr bwMode="auto">
          <a:xfrm>
            <a:off x="4953000" y="48768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38" name="Line 18"/>
          <p:cNvSpPr>
            <a:spLocks noChangeShapeType="1"/>
          </p:cNvSpPr>
          <p:nvPr/>
        </p:nvSpPr>
        <p:spPr bwMode="auto">
          <a:xfrm>
            <a:off x="6372225" y="3657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39" name="Line 19"/>
          <p:cNvSpPr>
            <a:spLocks noChangeShapeType="1"/>
          </p:cNvSpPr>
          <p:nvPr/>
        </p:nvSpPr>
        <p:spPr bwMode="auto">
          <a:xfrm>
            <a:off x="4876800" y="3810000"/>
            <a:ext cx="3505200" cy="243840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40" name="Line 20"/>
          <p:cNvSpPr>
            <a:spLocks noChangeShapeType="1"/>
          </p:cNvSpPr>
          <p:nvPr/>
        </p:nvSpPr>
        <p:spPr bwMode="auto">
          <a:xfrm flipV="1">
            <a:off x="4724400" y="3581400"/>
            <a:ext cx="33528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41" name="Text Box 21"/>
          <p:cNvSpPr txBox="1">
            <a:spLocks noChangeArrowheads="1"/>
          </p:cNvSpPr>
          <p:nvPr/>
        </p:nvSpPr>
        <p:spPr bwMode="auto">
          <a:xfrm>
            <a:off x="4556125" y="461486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A</a:t>
            </a:r>
          </a:p>
        </p:txBody>
      </p:sp>
      <p:sp>
        <p:nvSpPr>
          <p:cNvPr id="568342" name="Text Box 22"/>
          <p:cNvSpPr txBox="1">
            <a:spLocks noChangeArrowheads="1"/>
          </p:cNvSpPr>
          <p:nvPr/>
        </p:nvSpPr>
        <p:spPr bwMode="auto">
          <a:xfrm>
            <a:off x="6194425" y="3090863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B</a:t>
            </a:r>
          </a:p>
        </p:txBody>
      </p:sp>
      <p:sp>
        <p:nvSpPr>
          <p:cNvPr id="568343" name="Text Box 23"/>
          <p:cNvSpPr txBox="1">
            <a:spLocks noChangeArrowheads="1"/>
          </p:cNvSpPr>
          <p:nvPr/>
        </p:nvSpPr>
        <p:spPr bwMode="auto">
          <a:xfrm>
            <a:off x="7543800" y="5410200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b=-x</a:t>
            </a:r>
            <a:r>
              <a:rPr kumimoji="0" lang="en-US" altLang="zh-CN" baseline="-25000">
                <a:latin typeface="Times" panose="02020603050405020304" pitchFamily="18" charset="0"/>
              </a:rPr>
              <a:t>1</a:t>
            </a:r>
            <a:r>
              <a:rPr kumimoji="0" lang="en-US" altLang="zh-CN">
                <a:latin typeface="Times" panose="02020603050405020304" pitchFamily="18" charset="0"/>
              </a:rPr>
              <a:t>a+y</a:t>
            </a:r>
            <a:r>
              <a:rPr kumimoji="0" lang="en-US" altLang="zh-CN" baseline="-25000">
                <a:latin typeface="Times" panose="02020603050405020304" pitchFamily="18" charset="0"/>
              </a:rPr>
              <a:t>1</a:t>
            </a:r>
            <a:endParaRPr kumimoji="0" lang="en-US" altLang="zh-CN">
              <a:latin typeface="Times" panose="02020603050405020304" pitchFamily="18" charset="0"/>
            </a:endParaRPr>
          </a:p>
        </p:txBody>
      </p:sp>
      <p:sp>
        <p:nvSpPr>
          <p:cNvPr id="568344" name="Text Box 24"/>
          <p:cNvSpPr txBox="1">
            <a:spLocks noChangeArrowheads="1"/>
          </p:cNvSpPr>
          <p:nvPr/>
        </p:nvSpPr>
        <p:spPr bwMode="auto">
          <a:xfrm>
            <a:off x="7543800" y="4876800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b=-x</a:t>
            </a:r>
            <a:r>
              <a:rPr kumimoji="0" lang="en-US" altLang="zh-CN" baseline="-25000">
                <a:latin typeface="Times" panose="02020603050405020304" pitchFamily="18" charset="0"/>
              </a:rPr>
              <a:t>2</a:t>
            </a:r>
            <a:r>
              <a:rPr kumimoji="0" lang="en-US" altLang="zh-CN">
                <a:latin typeface="Times" panose="02020603050405020304" pitchFamily="18" charset="0"/>
              </a:rPr>
              <a:t>a+y</a:t>
            </a:r>
            <a:r>
              <a:rPr kumimoji="0" lang="en-US" altLang="zh-CN" baseline="-25000">
                <a:latin typeface="Times" panose="02020603050405020304" pitchFamily="18" charset="0"/>
              </a:rPr>
              <a:t>2</a:t>
            </a:r>
            <a:endParaRPr kumimoji="0" lang="en-US" altLang="zh-CN">
              <a:latin typeface="Times" panose="02020603050405020304" pitchFamily="18" charset="0"/>
            </a:endParaRPr>
          </a:p>
        </p:txBody>
      </p:sp>
      <p:sp>
        <p:nvSpPr>
          <p:cNvPr id="568345" name="Text Box 25"/>
          <p:cNvSpPr txBox="1">
            <a:spLocks noChangeArrowheads="1"/>
          </p:cNvSpPr>
          <p:nvPr/>
        </p:nvSpPr>
        <p:spPr bwMode="auto">
          <a:xfrm>
            <a:off x="2057400" y="6096000"/>
            <a:ext cx="177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Image space </a:t>
            </a:r>
          </a:p>
        </p:txBody>
      </p:sp>
      <p:sp>
        <p:nvSpPr>
          <p:cNvPr id="568346" name="Text Box 26"/>
          <p:cNvSpPr txBox="1">
            <a:spLocks noChangeArrowheads="1"/>
          </p:cNvSpPr>
          <p:nvPr/>
        </p:nvSpPr>
        <p:spPr bwMode="auto">
          <a:xfrm>
            <a:off x="5472113" y="6062663"/>
            <a:ext cx="2170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Parameter space</a:t>
            </a:r>
          </a:p>
        </p:txBody>
      </p:sp>
      <p:sp>
        <p:nvSpPr>
          <p:cNvPr id="568347" name="Text Box 27"/>
          <p:cNvSpPr txBox="1">
            <a:spLocks noChangeArrowheads="1"/>
          </p:cNvSpPr>
          <p:nvPr/>
        </p:nvSpPr>
        <p:spPr bwMode="auto">
          <a:xfrm>
            <a:off x="2974975" y="4419600"/>
            <a:ext cx="125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y=Ax+B</a:t>
            </a:r>
          </a:p>
        </p:txBody>
      </p:sp>
      <p:sp>
        <p:nvSpPr>
          <p:cNvPr id="568348" name="Text Box 28"/>
          <p:cNvSpPr txBox="1">
            <a:spLocks noChangeArrowheads="1"/>
          </p:cNvSpPr>
          <p:nvPr/>
        </p:nvSpPr>
        <p:spPr bwMode="auto">
          <a:xfrm>
            <a:off x="5867400" y="54864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Cluster</a:t>
            </a:r>
          </a:p>
        </p:txBody>
      </p:sp>
      <p:sp>
        <p:nvSpPr>
          <p:cNvPr id="568349" name="Text Box 29"/>
          <p:cNvSpPr txBox="1">
            <a:spLocks noChangeArrowheads="1"/>
          </p:cNvSpPr>
          <p:nvPr/>
        </p:nvSpPr>
        <p:spPr bwMode="auto">
          <a:xfrm>
            <a:off x="6167438" y="4570413"/>
            <a:ext cx="355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 sz="3200">
                <a:solidFill>
                  <a:srgbClr val="FF0000"/>
                </a:solidFill>
                <a:latin typeface="Times" panose="02020603050405020304" pitchFamily="18" charset="0"/>
              </a:rPr>
              <a:t>+</a:t>
            </a:r>
          </a:p>
        </p:txBody>
      </p:sp>
      <p:graphicFrame>
        <p:nvGraphicFramePr>
          <p:cNvPr id="568350" name="Object 30"/>
          <p:cNvGraphicFramePr>
            <a:graphicFrameLocks noChangeAspect="1"/>
          </p:cNvGraphicFramePr>
          <p:nvPr/>
        </p:nvGraphicFramePr>
        <p:xfrm>
          <a:off x="1914525" y="4889500"/>
          <a:ext cx="304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4" imgW="75960" imgH="152280" progId="Equation.DSMT4">
                  <p:embed/>
                </p:oleObj>
              </mc:Choice>
              <mc:Fallback>
                <p:oleObj name="Equation" r:id="rId4" imgW="7596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4889500"/>
                        <a:ext cx="304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1" name="Text Box 31"/>
          <p:cNvSpPr txBox="1">
            <a:spLocks noChangeArrowheads="1"/>
          </p:cNvSpPr>
          <p:nvPr/>
        </p:nvSpPr>
        <p:spPr bwMode="auto">
          <a:xfrm>
            <a:off x="2879725" y="55292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endParaRPr kumimoji="0" lang="zh-CN" altLang="en-US">
              <a:latin typeface="Times" panose="02020603050405020304" pitchFamily="18" charset="0"/>
            </a:endParaRPr>
          </a:p>
        </p:txBody>
      </p:sp>
      <p:sp>
        <p:nvSpPr>
          <p:cNvPr id="568352" name="Text Box 32"/>
          <p:cNvSpPr txBox="1">
            <a:spLocks noChangeArrowheads="1"/>
          </p:cNvSpPr>
          <p:nvPr/>
        </p:nvSpPr>
        <p:spPr bwMode="auto">
          <a:xfrm>
            <a:off x="3321050" y="5638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zh-CN" altLang="en-US">
                <a:latin typeface="Times" panose="02020603050405020304" pitchFamily="18" charset="0"/>
              </a:rPr>
              <a:t>*</a:t>
            </a:r>
          </a:p>
        </p:txBody>
      </p:sp>
      <p:sp>
        <p:nvSpPr>
          <p:cNvPr id="568353" name="Text Box 33"/>
          <p:cNvSpPr txBox="1">
            <a:spLocks noChangeArrowheads="1"/>
          </p:cNvSpPr>
          <p:nvPr/>
        </p:nvSpPr>
        <p:spPr bwMode="auto">
          <a:xfrm>
            <a:off x="1524000" y="5486400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(x</a:t>
            </a:r>
            <a:r>
              <a:rPr kumimoji="0" lang="en-US" altLang="zh-CN" baseline="-25000">
                <a:latin typeface="Times" panose="02020603050405020304" pitchFamily="18" charset="0"/>
              </a:rPr>
              <a:t>n</a:t>
            </a:r>
            <a:r>
              <a:rPr kumimoji="0" lang="en-US" altLang="zh-CN">
                <a:latin typeface="Times" panose="02020603050405020304" pitchFamily="18" charset="0"/>
              </a:rPr>
              <a:t>,y</a:t>
            </a:r>
            <a:r>
              <a:rPr kumimoji="0" lang="en-US" altLang="zh-CN" baseline="-25000">
                <a:latin typeface="Times" panose="02020603050405020304" pitchFamily="18" charset="0"/>
              </a:rPr>
              <a:t>n</a:t>
            </a:r>
            <a:r>
              <a:rPr kumimoji="0" lang="en-US" altLang="zh-CN"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568354" name="Line 34"/>
          <p:cNvSpPr>
            <a:spLocks noChangeShapeType="1"/>
          </p:cNvSpPr>
          <p:nvPr/>
        </p:nvSpPr>
        <p:spPr bwMode="auto">
          <a:xfrm>
            <a:off x="4572000" y="4538663"/>
            <a:ext cx="4191000" cy="762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8355" name="Text Box 35"/>
          <p:cNvSpPr txBox="1">
            <a:spLocks noChangeArrowheads="1"/>
          </p:cNvSpPr>
          <p:nvPr/>
        </p:nvSpPr>
        <p:spPr bwMode="auto">
          <a:xfrm>
            <a:off x="7467600" y="3810000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>
                <a:latin typeface="Times" panose="02020603050405020304" pitchFamily="18" charset="0"/>
              </a:rPr>
              <a:t>b=-x</a:t>
            </a:r>
            <a:r>
              <a:rPr kumimoji="0" lang="en-US" altLang="zh-CN" baseline="-25000">
                <a:latin typeface="Times" panose="02020603050405020304" pitchFamily="18" charset="0"/>
              </a:rPr>
              <a:t>n</a:t>
            </a:r>
            <a:r>
              <a:rPr kumimoji="0" lang="en-US" altLang="zh-CN">
                <a:latin typeface="Times" panose="02020603050405020304" pitchFamily="18" charset="0"/>
              </a:rPr>
              <a:t>a+y</a:t>
            </a:r>
            <a:r>
              <a:rPr kumimoji="0" lang="en-US" altLang="zh-CN" baseline="-25000">
                <a:latin typeface="Times" panose="02020603050405020304" pitchFamily="18" charset="0"/>
              </a:rPr>
              <a:t>n</a:t>
            </a:r>
            <a:endParaRPr kumimoji="0" lang="en-US" altLang="zh-CN">
              <a:latin typeface="Times" panose="02020603050405020304" pitchFamily="18" charset="0"/>
            </a:endParaRPr>
          </a:p>
        </p:txBody>
      </p:sp>
      <p:graphicFrame>
        <p:nvGraphicFramePr>
          <p:cNvPr id="568356" name="Object 36"/>
          <p:cNvGraphicFramePr>
            <a:graphicFrameLocks noChangeAspect="1"/>
          </p:cNvGraphicFramePr>
          <p:nvPr/>
        </p:nvGraphicFramePr>
        <p:xfrm>
          <a:off x="8077200" y="4343400"/>
          <a:ext cx="304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6" imgW="75960" imgH="152280" progId="Equation.DSMT4">
                  <p:embed/>
                </p:oleObj>
              </mc:Choice>
              <mc:Fallback>
                <p:oleObj name="Equation" r:id="rId6" imgW="7596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343400"/>
                        <a:ext cx="304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7" name="Line 37"/>
          <p:cNvSpPr>
            <a:spLocks noChangeShapeType="1"/>
          </p:cNvSpPr>
          <p:nvPr/>
        </p:nvSpPr>
        <p:spPr bwMode="auto">
          <a:xfrm flipH="1" flipV="1">
            <a:off x="6400800" y="49530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9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 = </a:t>
            </a:r>
            <a:r>
              <a:rPr lang="en-US" altLang="zh-CN" dirty="0" err="1" smtClean="0"/>
              <a:t>mx</a:t>
            </a:r>
            <a:r>
              <a:rPr lang="en-US" altLang="zh-CN" dirty="0" smtClean="0"/>
              <a:t> + b is not suitable (why?)</a:t>
            </a:r>
          </a:p>
          <a:p>
            <a:r>
              <a:rPr lang="en-US" altLang="zh-CN" dirty="0" smtClean="0"/>
              <a:t>The equation generally used is:</a:t>
            </a:r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pt-BR" altLang="zh-CN" dirty="0" smtClean="0"/>
              <a:t>d = r sin(θ) + c cos(θ).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3497263"/>
            <a:ext cx="7677150" cy="21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753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8275084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42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 altLang="zh-CN" sz="2800" dirty="0" smtClean="0"/>
              <a:t>Basic idea: look for a neighborhood with strong signs of change.</a:t>
            </a:r>
          </a:p>
          <a:p>
            <a:r>
              <a:rPr lang="en-US" altLang="zh-CN" sz="2800" dirty="0" smtClean="0"/>
              <a:t>Problems:</a:t>
            </a:r>
          </a:p>
          <a:p>
            <a:pPr lvl="1"/>
            <a:r>
              <a:rPr lang="en-US" altLang="zh-CN" sz="2400" dirty="0" smtClean="0"/>
              <a:t>Neighborhood size</a:t>
            </a:r>
          </a:p>
          <a:p>
            <a:pPr lvl="1"/>
            <a:r>
              <a:rPr lang="en-US" altLang="zh-CN" sz="2400" dirty="0" smtClean="0"/>
              <a:t>How to detect change</a:t>
            </a:r>
          </a:p>
          <a:p>
            <a:r>
              <a:rPr lang="en-US" altLang="zh-CN" sz="2800" dirty="0" smtClean="0"/>
              <a:t>Differential operators:</a:t>
            </a:r>
          </a:p>
          <a:p>
            <a:pPr lvl="1"/>
            <a:r>
              <a:rPr lang="en-US" altLang="zh-CN" sz="2400" dirty="0" smtClean="0"/>
              <a:t>Attempt to approximate the gradient at a pixel via masks.</a:t>
            </a:r>
          </a:p>
          <a:p>
            <a:pPr lvl="1"/>
            <a:r>
              <a:rPr lang="en-US" altLang="zh-CN" sz="2400" dirty="0" smtClean="0"/>
              <a:t>Threshold the gradient to select the edge pixels.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6388" y="2414588"/>
            <a:ext cx="237172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50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1026" name="Picture 2" descr="hough变换是如何检测出直线和圆的？ - 钰央 - 计算机视觉·图像处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2131674"/>
            <a:ext cx="5239656" cy="284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gh变换是如何检测出直线和圆的？ - 钰央 - 计算机视觉·图像处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65" y="2447347"/>
            <a:ext cx="3107887" cy="253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4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199" y="1600200"/>
            <a:ext cx="8086725" cy="4525963"/>
          </a:xfrm>
        </p:spPr>
        <p:txBody>
          <a:bodyPr/>
          <a:lstStyle/>
          <a:p>
            <a:endParaRPr lang="en-US" altLang="zh-CN" sz="3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854" y="1557148"/>
            <a:ext cx="7309413" cy="5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67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Line Segments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50" y="1600200"/>
            <a:ext cx="788766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22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Circles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Main idea: The gradient vector at an edge pixel points the center of  the circle.</a:t>
            </a:r>
          </a:p>
          <a:p>
            <a:r>
              <a:rPr lang="en-US" altLang="zh-CN" sz="2800" dirty="0" smtClean="0"/>
              <a:t>Circle equations:</a:t>
            </a:r>
          </a:p>
          <a:p>
            <a:pPr lvl="1"/>
            <a:r>
              <a:rPr lang="pt-BR" altLang="zh-CN" sz="2400" dirty="0" smtClean="0"/>
              <a:t>r = r</a:t>
            </a:r>
            <a:r>
              <a:rPr lang="pt-BR" altLang="zh-CN" sz="2400" baseline="-25000" dirty="0" smtClean="0"/>
              <a:t>0</a:t>
            </a:r>
            <a:r>
              <a:rPr lang="pt-BR" altLang="zh-CN" sz="2400" dirty="0" smtClean="0"/>
              <a:t> + d sin(θ)            r</a:t>
            </a:r>
            <a:r>
              <a:rPr lang="pt-BR" altLang="zh-CN" sz="2400" baseline="-25000" dirty="0" smtClean="0"/>
              <a:t>0</a:t>
            </a:r>
            <a:r>
              <a:rPr lang="pt-BR" altLang="zh-CN" sz="2400" dirty="0" smtClean="0"/>
              <a:t>, c</a:t>
            </a:r>
            <a:r>
              <a:rPr lang="pt-BR" altLang="zh-CN" sz="2400" baseline="-25000" dirty="0" smtClean="0"/>
              <a:t>0</a:t>
            </a:r>
            <a:r>
              <a:rPr lang="pt-BR" altLang="zh-CN" sz="2400" dirty="0" smtClean="0"/>
              <a:t>, d are parameters</a:t>
            </a:r>
          </a:p>
          <a:p>
            <a:pPr lvl="1"/>
            <a:r>
              <a:rPr lang="en-US" altLang="zh-CN" sz="2400" dirty="0" smtClean="0"/>
              <a:t>c = c</a:t>
            </a:r>
            <a:r>
              <a:rPr lang="en-US" altLang="zh-CN" sz="2400" baseline="-25000" dirty="0" smtClean="0"/>
              <a:t>0</a:t>
            </a:r>
            <a:r>
              <a:rPr lang="en-US" altLang="zh-CN" sz="2400" dirty="0" smtClean="0"/>
              <a:t> + d </a:t>
            </a:r>
            <a:r>
              <a:rPr lang="en-US" altLang="zh-CN" sz="2400" dirty="0" err="1" smtClean="0"/>
              <a:t>cos</a:t>
            </a:r>
            <a:r>
              <a:rPr lang="en-US" altLang="zh-CN" sz="2400" dirty="0" smtClean="0"/>
              <a:t>(</a:t>
            </a:r>
            <a:r>
              <a:rPr lang="el-GR" altLang="zh-CN" sz="2400" dirty="0" smtClean="0"/>
              <a:t>θ)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288" y="4076701"/>
            <a:ext cx="2671812" cy="2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83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600200"/>
            <a:ext cx="8490030" cy="551823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Hough Transform: Circles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1539" y="1421672"/>
            <a:ext cx="4358048" cy="543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34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Mathematical models that fit data not only reveal important structure in the data, but also can provide  efficient representations for further analysis.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Mathematical models exist for lines, circles, cylinders, and many other shapes.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We can use the method of least squares for determining  the parameters of the best mathematical model fitting the observed data.</a:t>
            </a:r>
          </a:p>
          <a:p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4478338"/>
            <a:ext cx="61531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49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Line Segments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1657350"/>
            <a:ext cx="8305289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Line Segments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1619249"/>
            <a:ext cx="8222408" cy="450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16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Line Segments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1625996"/>
            <a:ext cx="7600950" cy="463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6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Line Segments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Problems in fitting:</a:t>
            </a:r>
          </a:p>
          <a:p>
            <a:pPr lvl="1"/>
            <a:r>
              <a:rPr lang="en-US" altLang="zh-CN" sz="2600" dirty="0" smtClean="0"/>
              <a:t>Outliers</a:t>
            </a:r>
          </a:p>
          <a:p>
            <a:pPr lvl="1"/>
            <a:r>
              <a:rPr lang="es-ES" altLang="zh-CN" sz="2600" dirty="0" smtClean="0"/>
              <a:t>Error definition (algebraic vs. geometric distance)</a:t>
            </a:r>
          </a:p>
          <a:p>
            <a:pPr lvl="1"/>
            <a:r>
              <a:rPr lang="en-US" altLang="zh-CN" sz="2600" dirty="0" smtClean="0"/>
              <a:t>Statistical interpretation of the error (hypothesis testing)</a:t>
            </a:r>
          </a:p>
          <a:p>
            <a:pPr lvl="1"/>
            <a:r>
              <a:rPr lang="en-US" altLang="zh-CN" sz="2600" dirty="0" smtClean="0"/>
              <a:t>Nonlinear optimization</a:t>
            </a:r>
          </a:p>
          <a:p>
            <a:pPr lvl="1"/>
            <a:r>
              <a:rPr lang="en-US" altLang="zh-CN" sz="2600" dirty="0" smtClean="0"/>
              <a:t>High dimensionality (of the data and/or the number of  model parameters)</a:t>
            </a:r>
          </a:p>
          <a:p>
            <a:pPr lvl="1"/>
            <a:r>
              <a:rPr lang="en-US" altLang="zh-CN" sz="2600" dirty="0" smtClean="0"/>
              <a:t>Additional fit constraints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56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62100"/>
            <a:ext cx="8270546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Ellipses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49" y="1657350"/>
            <a:ext cx="7991475" cy="378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44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1108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0" hangingPunct="0">
              <a:spcBef>
                <a:spcPct val="20000"/>
              </a:spcBef>
            </a:pPr>
            <a:endParaRPr kumimoji="0" lang="en-US" altLang="zh-CN" sz="25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3975" y="1600201"/>
            <a:ext cx="6539301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79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1752600"/>
            <a:ext cx="7138987" cy="40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69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1600200"/>
            <a:ext cx="818525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30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1639888"/>
            <a:ext cx="81153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99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1628775"/>
            <a:ext cx="81915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35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9600" y="1752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Fitting: Incremental Line 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2404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" y="1685925"/>
            <a:ext cx="81724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61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Tracking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dirty="0" smtClean="0">
                <a:ea typeface="宋体" pitchFamily="2" charset="-122"/>
              </a:rPr>
              <a:t>Mask-based approach uses masks to identify the following events: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 smtClean="0">
                <a:ea typeface="宋体" pitchFamily="2" charset="-122"/>
              </a:rPr>
              <a:t>start of a new segment,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 smtClean="0">
                <a:ea typeface="宋体" pitchFamily="2" charset="-122"/>
              </a:rPr>
              <a:t>interior point continuing a segment,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 smtClean="0">
                <a:ea typeface="宋体" pitchFamily="2" charset="-122"/>
              </a:rPr>
              <a:t>end of a segment,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 smtClean="0">
                <a:ea typeface="宋体" pitchFamily="2" charset="-122"/>
              </a:rPr>
              <a:t>junction between multiple segments,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 smtClean="0">
                <a:ea typeface="宋体" pitchFamily="2" charset="-122"/>
              </a:rPr>
              <a:t>corner that breaks a segment into two.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063" y="2247900"/>
            <a:ext cx="177948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660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Tracking: ORT Toolkit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52596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200" dirty="0" smtClean="0">
                <a:ea typeface="宋体" pitchFamily="2" charset="-122"/>
              </a:rPr>
              <a:t>Designed by Ata </a:t>
            </a:r>
            <a:r>
              <a:rPr lang="en-US" altLang="zh-CN" sz="2200" dirty="0" err="1" smtClean="0">
                <a:ea typeface="宋体" pitchFamily="2" charset="-122"/>
              </a:rPr>
              <a:t>Etemadi</a:t>
            </a:r>
            <a:r>
              <a:rPr lang="en-US" altLang="zh-CN" sz="2200" dirty="0" smtClean="0">
                <a:ea typeface="宋体" pitchFamily="2" charset="-122"/>
              </a:rPr>
              <a:t>. </a:t>
            </a:r>
            <a:endParaRPr lang="en-US" altLang="zh-CN" sz="2200" dirty="0"/>
          </a:p>
          <a:p>
            <a:pPr>
              <a:spcBef>
                <a:spcPts val="600"/>
              </a:spcBef>
            </a:pPr>
            <a:r>
              <a:rPr lang="en-US" altLang="zh-CN" sz="2200" dirty="0" smtClean="0">
                <a:ea typeface="宋体" pitchFamily="2" charset="-122"/>
              </a:rPr>
              <a:t>The algorithm is called Strider and is like a spider moving along pixel chains of an image, looking for junctions and corners.</a:t>
            </a:r>
          </a:p>
          <a:p>
            <a:pPr>
              <a:spcBef>
                <a:spcPts val="600"/>
              </a:spcBef>
            </a:pPr>
            <a:r>
              <a:rPr lang="en-US" altLang="zh-CN" sz="2200" dirty="0" smtClean="0">
                <a:ea typeface="宋体" pitchFamily="2" charset="-122"/>
              </a:rPr>
              <a:t>It identifies them by a measure of local asymmetry.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ea typeface="宋体" pitchFamily="2" charset="-122"/>
              </a:rPr>
              <a:t>When it is moving along a straight or curved segment with no interruptions, its legs are symmetric about its body.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ea typeface="宋体" pitchFamily="2" charset="-122"/>
              </a:rPr>
              <a:t>When it encounters an obstacle (i.e., a corner or junction) its legs are no longer symmetric.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ea typeface="宋体" pitchFamily="2" charset="-122"/>
              </a:rPr>
              <a:t>If the obstacle is small (compared to the spider), it soon becomes symmetrical.</a:t>
            </a:r>
          </a:p>
          <a:p>
            <a:pPr>
              <a:spcBef>
                <a:spcPts val="600"/>
              </a:spcBef>
            </a:pPr>
            <a:r>
              <a:rPr lang="en-US" altLang="zh-CN" sz="2200" dirty="0" smtClean="0">
                <a:ea typeface="宋体" pitchFamily="2" charset="-122"/>
              </a:rPr>
              <a:t>The accuracy depends on the length of the spider and the size of its stride.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ea typeface="宋体" pitchFamily="2" charset="-122"/>
              </a:rPr>
              <a:t>The larger they are, the less sensitive it becomes.</a:t>
            </a:r>
          </a:p>
          <a:p>
            <a:pPr lvl="1">
              <a:spcBef>
                <a:spcPts val="600"/>
              </a:spcBef>
            </a:pPr>
            <a:endParaRPr lang="en-US" altLang="zh-CN" sz="2400" dirty="0" smtClean="0">
              <a:ea typeface="宋体" pitchFamily="2" charset="-122"/>
            </a:endParaRPr>
          </a:p>
          <a:p>
            <a:pPr lvl="1">
              <a:spcBef>
                <a:spcPts val="600"/>
              </a:spcBef>
            </a:pPr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7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Tracking: ORT Toolkit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1638299"/>
            <a:ext cx="7668830" cy="450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81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1D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7840" y="1619250"/>
            <a:ext cx="573696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Edge Tracking: ORT Toolkit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/>
              <a:t>The parameters are the length of the spider and the number of pixels per step.</a:t>
            </a:r>
          </a:p>
          <a:p>
            <a:r>
              <a:rPr lang="en-US" altLang="zh-CN" sz="2600" dirty="0" smtClean="0"/>
              <a:t>These parameters can be changed to allow for less sensitivity, so that we get longer line segments.</a:t>
            </a:r>
          </a:p>
          <a:p>
            <a:r>
              <a:rPr lang="en-US" altLang="zh-CN" sz="2600" dirty="0" smtClean="0"/>
              <a:t>The algorithm has a final phase in which adjacent segments whose angle differs by less than a given threshold are joined.</a:t>
            </a:r>
          </a:p>
          <a:p>
            <a:r>
              <a:rPr lang="en-US" altLang="zh-CN" sz="2600" dirty="0" smtClean="0"/>
              <a:t>Advantages:</a:t>
            </a:r>
          </a:p>
          <a:p>
            <a:pPr lvl="1"/>
            <a:r>
              <a:rPr lang="en-US" altLang="zh-CN" sz="2400" dirty="0" smtClean="0"/>
              <a:t>Works on pixel chains of arbitrary complexity.</a:t>
            </a:r>
          </a:p>
          <a:p>
            <a:pPr lvl="1"/>
            <a:r>
              <a:rPr lang="en-US" altLang="zh-CN" sz="2400" dirty="0" smtClean="0"/>
              <a:t>Can be implemented in parallel.</a:t>
            </a:r>
          </a:p>
          <a:p>
            <a:pPr lvl="1"/>
            <a:r>
              <a:rPr lang="en-US" altLang="zh-CN" sz="2400" dirty="0" smtClean="0"/>
              <a:t>No assumptions and parameters are well understood.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70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Difference Operators for 1D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989" y="1485106"/>
            <a:ext cx="5456729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Properties of derivative masks: </a:t>
            </a:r>
          </a:p>
          <a:p>
            <a:pPr lvl="1"/>
            <a:r>
              <a:rPr lang="en-US" altLang="zh-CN" sz="2400" dirty="0" smtClean="0"/>
              <a:t>Coordinates of derivative masks have opposite signs in order to obtain a high response in signal regions of high contrast.</a:t>
            </a:r>
          </a:p>
          <a:p>
            <a:pPr lvl="1"/>
            <a:r>
              <a:rPr lang="en-US" altLang="zh-CN" sz="2400" dirty="0" smtClean="0"/>
              <a:t>The sum of coordinates of derivative masks is zero so that a zero response is obtained on constant regions.</a:t>
            </a:r>
          </a:p>
          <a:p>
            <a:pPr lvl="1"/>
            <a:r>
              <a:rPr lang="en-US" altLang="zh-CN" sz="2400" dirty="0" smtClean="0"/>
              <a:t>First derivative masks produce high absolute values at points of high contrast.</a:t>
            </a:r>
          </a:p>
          <a:p>
            <a:pPr lvl="1"/>
            <a:r>
              <a:rPr lang="en-US" altLang="zh-CN" sz="2400" dirty="0" smtClean="0"/>
              <a:t>Second derivative masks produce zero-crossings at points of high contrast.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21981</TotalTime>
  <Words>1722</Words>
  <Application>Microsoft Office PowerPoint</Application>
  <PresentationFormat>全屏显示(4:3)</PresentationFormat>
  <Paragraphs>398</Paragraphs>
  <Slides>70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宋体</vt:lpstr>
      <vt:lpstr>幼圆</vt:lpstr>
      <vt:lpstr>Arial</vt:lpstr>
      <vt:lpstr>Calibri</vt:lpstr>
      <vt:lpstr>Century Gothic</vt:lpstr>
      <vt:lpstr>Courier New</vt:lpstr>
      <vt:lpstr>Palatino Linotype</vt:lpstr>
      <vt:lpstr>Times</vt:lpstr>
      <vt:lpstr>Times New Roman</vt:lpstr>
      <vt:lpstr>Executive</vt:lpstr>
      <vt:lpstr>Equation</vt:lpstr>
      <vt:lpstr>Computer Vision Lecture 10: Edge Detection Part I</vt:lpstr>
      <vt:lpstr>Outline</vt:lpstr>
      <vt:lpstr>Edge Detection</vt:lpstr>
      <vt:lpstr>Edge Detection</vt:lpstr>
      <vt:lpstr>Edge Detection</vt:lpstr>
      <vt:lpstr>Edge Models</vt:lpstr>
      <vt:lpstr>Difference Operators for 1D</vt:lpstr>
      <vt:lpstr>Difference Operators for 1D</vt:lpstr>
      <vt:lpstr>Observations</vt:lpstr>
      <vt:lpstr>Difference Operators for 1D</vt:lpstr>
      <vt:lpstr>Difference Operators under Noise</vt:lpstr>
      <vt:lpstr>Difference Operators under Noise</vt:lpstr>
      <vt:lpstr>Difference Operators under Noise</vt:lpstr>
      <vt:lpstr>Difference Operators under Noise</vt:lpstr>
      <vt:lpstr>Difference Operators for 2D</vt:lpstr>
      <vt:lpstr>Difference Operators for 2D</vt:lpstr>
      <vt:lpstr>Difference Operators for 2D</vt:lpstr>
      <vt:lpstr>Difference Operators for 2D</vt:lpstr>
      <vt:lpstr>Difference Operators for 2D</vt:lpstr>
      <vt:lpstr>Difference Operators for 2D</vt:lpstr>
      <vt:lpstr>Difference Operators for 2D</vt:lpstr>
      <vt:lpstr>Difference Operators for 2D</vt:lpstr>
      <vt:lpstr>Edge Detection Filters for 2D</vt:lpstr>
      <vt:lpstr>Edge Detection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Canny Edge Detector</vt:lpstr>
      <vt:lpstr>Edge Linking</vt:lpstr>
      <vt:lpstr>Fitting: Main Idea</vt:lpstr>
      <vt:lpstr>Example: Line Fitting</vt:lpstr>
      <vt:lpstr>Difficulty of Line Fitting</vt:lpstr>
      <vt:lpstr>Voting</vt:lpstr>
      <vt:lpstr>Hough Transform</vt:lpstr>
      <vt:lpstr>Hough Transform: Line Segments</vt:lpstr>
      <vt:lpstr>Hough Transform: Line Segments</vt:lpstr>
      <vt:lpstr>Hough Transform: Line Segments</vt:lpstr>
      <vt:lpstr>HOUGH TRANSFORM</vt:lpstr>
      <vt:lpstr>Hough Transform: Line Segments</vt:lpstr>
      <vt:lpstr>Hough Transform: Line Segments</vt:lpstr>
      <vt:lpstr>Hough Transform: Line Segments</vt:lpstr>
      <vt:lpstr>Hough Transform: Line Segments</vt:lpstr>
      <vt:lpstr>Hough Transform: Line Segments</vt:lpstr>
      <vt:lpstr>Hough Transform: Circles</vt:lpstr>
      <vt:lpstr>Hough Transform: Circles</vt:lpstr>
      <vt:lpstr>Model Fitting</vt:lpstr>
      <vt:lpstr>Model Fitting: Line Segments</vt:lpstr>
      <vt:lpstr>Model Fitting: Line Segments</vt:lpstr>
      <vt:lpstr>Model Fitting: Line Segments</vt:lpstr>
      <vt:lpstr>Model Fitting: Line Segments</vt:lpstr>
      <vt:lpstr>Model Fitting: Ellipses</vt:lpstr>
      <vt:lpstr>Model Fitting: Incremental Line Fitting</vt:lpstr>
      <vt:lpstr>Model Fitting: Incremental Line Fitting</vt:lpstr>
      <vt:lpstr>Model Fitting: Incremental Line Fitting</vt:lpstr>
      <vt:lpstr>Model Fitting: Incremental Line Fitting</vt:lpstr>
      <vt:lpstr>Model Fitting: Incremental Line Fitting</vt:lpstr>
      <vt:lpstr>Model Fitting: Incremental Line Fitting</vt:lpstr>
      <vt:lpstr>Edge Tracking</vt:lpstr>
      <vt:lpstr>Edge Tracking: ORT Toolkit</vt:lpstr>
      <vt:lpstr>Edge Tracking: ORT Toolkit</vt:lpstr>
      <vt:lpstr>Edge Tracking: ORT Toolkit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Curriculum</dc:title>
  <dc:creator>Apple</dc:creator>
  <cp:lastModifiedBy>User</cp:lastModifiedBy>
  <cp:revision>1060</cp:revision>
  <dcterms:created xsi:type="dcterms:W3CDTF">2012-04-18T07:05:14Z</dcterms:created>
  <dcterms:modified xsi:type="dcterms:W3CDTF">2019-11-05T05:10:30Z</dcterms:modified>
</cp:coreProperties>
</file>